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62" r:id="rId6"/>
    <p:sldId id="264" r:id="rId7"/>
    <p:sldId id="282" r:id="rId8"/>
    <p:sldId id="265" r:id="rId9"/>
    <p:sldId id="283" r:id="rId10"/>
    <p:sldId id="284" r:id="rId11"/>
    <p:sldId id="290" r:id="rId12"/>
    <p:sldId id="276" r:id="rId13"/>
    <p:sldId id="288" r:id="rId14"/>
    <p:sldId id="285" r:id="rId15"/>
    <p:sldId id="289" r:id="rId16"/>
    <p:sldId id="287" r:id="rId17"/>
    <p:sldId id="286"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1" autoAdjust="0"/>
    <p:restoredTop sz="94660"/>
  </p:normalViewPr>
  <p:slideViewPr>
    <p:cSldViewPr>
      <p:cViewPr varScale="1">
        <p:scale>
          <a:sx n="63" d="100"/>
          <a:sy n="63" d="100"/>
        </p:scale>
        <p:origin x="-126" y="-5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9AE06C9-8C63-4AA0-B6AF-0E0644808EC5}" type="datetimeFigureOut">
              <a:rPr lang="en-GB" smtClean="0"/>
              <a:pPr/>
              <a:t>18/06/2014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7CEB9B-3C8F-4827-AD37-490FFB4F6935}" type="slidenum">
              <a:rPr lang="en-GB" smtClean="0"/>
              <a:pPr/>
              <a:t>‹#›</a:t>
            </a:fld>
            <a:endParaRPr lang="en-GB"/>
          </a:p>
        </p:txBody>
      </p:sp>
    </p:spTree>
    <p:extLst>
      <p:ext uri="{BB962C8B-B14F-4D97-AF65-F5344CB8AC3E}">
        <p14:creationId xmlns:p14="http://schemas.microsoft.com/office/powerpoint/2010/main" val="1338118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AE06C9-8C63-4AA0-B6AF-0E0644808EC5}" type="datetimeFigureOut">
              <a:rPr lang="en-GB" smtClean="0"/>
              <a:pPr/>
              <a:t>18/06/2014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7CEB9B-3C8F-4827-AD37-490FFB4F6935}" type="slidenum">
              <a:rPr lang="en-GB" smtClean="0"/>
              <a:pPr/>
              <a:t>‹#›</a:t>
            </a:fld>
            <a:endParaRPr lang="en-GB"/>
          </a:p>
        </p:txBody>
      </p:sp>
    </p:spTree>
    <p:extLst>
      <p:ext uri="{BB962C8B-B14F-4D97-AF65-F5344CB8AC3E}">
        <p14:creationId xmlns:p14="http://schemas.microsoft.com/office/powerpoint/2010/main" val="316640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AE06C9-8C63-4AA0-B6AF-0E0644808EC5}" type="datetimeFigureOut">
              <a:rPr lang="en-GB" smtClean="0"/>
              <a:pPr/>
              <a:t>18/06/2014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7CEB9B-3C8F-4827-AD37-490FFB4F6935}" type="slidenum">
              <a:rPr lang="en-GB" smtClean="0"/>
              <a:pPr/>
              <a:t>‹#›</a:t>
            </a:fld>
            <a:endParaRPr lang="en-GB"/>
          </a:p>
        </p:txBody>
      </p:sp>
    </p:spTree>
    <p:extLst>
      <p:ext uri="{BB962C8B-B14F-4D97-AF65-F5344CB8AC3E}">
        <p14:creationId xmlns:p14="http://schemas.microsoft.com/office/powerpoint/2010/main" val="4062801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AE06C9-8C63-4AA0-B6AF-0E0644808EC5}" type="datetimeFigureOut">
              <a:rPr lang="en-GB" smtClean="0"/>
              <a:pPr/>
              <a:t>18/06/2014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7CEB9B-3C8F-4827-AD37-490FFB4F6935}" type="slidenum">
              <a:rPr lang="en-GB" smtClean="0"/>
              <a:pPr/>
              <a:t>‹#›</a:t>
            </a:fld>
            <a:endParaRPr lang="en-GB"/>
          </a:p>
        </p:txBody>
      </p:sp>
    </p:spTree>
    <p:extLst>
      <p:ext uri="{BB962C8B-B14F-4D97-AF65-F5344CB8AC3E}">
        <p14:creationId xmlns:p14="http://schemas.microsoft.com/office/powerpoint/2010/main" val="2330826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AE06C9-8C63-4AA0-B6AF-0E0644808EC5}" type="datetimeFigureOut">
              <a:rPr lang="en-GB" smtClean="0"/>
              <a:pPr/>
              <a:t>18/06/2014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7CEB9B-3C8F-4827-AD37-490FFB4F6935}" type="slidenum">
              <a:rPr lang="en-GB" smtClean="0"/>
              <a:pPr/>
              <a:t>‹#›</a:t>
            </a:fld>
            <a:endParaRPr lang="en-GB"/>
          </a:p>
        </p:txBody>
      </p:sp>
    </p:spTree>
    <p:extLst>
      <p:ext uri="{BB962C8B-B14F-4D97-AF65-F5344CB8AC3E}">
        <p14:creationId xmlns:p14="http://schemas.microsoft.com/office/powerpoint/2010/main" val="2126848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9AE06C9-8C63-4AA0-B6AF-0E0644808EC5}" type="datetimeFigureOut">
              <a:rPr lang="en-GB" smtClean="0"/>
              <a:pPr/>
              <a:t>18/06/2014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7CEB9B-3C8F-4827-AD37-490FFB4F6935}" type="slidenum">
              <a:rPr lang="en-GB" smtClean="0"/>
              <a:pPr/>
              <a:t>‹#›</a:t>
            </a:fld>
            <a:endParaRPr lang="en-GB"/>
          </a:p>
        </p:txBody>
      </p:sp>
    </p:spTree>
    <p:extLst>
      <p:ext uri="{BB962C8B-B14F-4D97-AF65-F5344CB8AC3E}">
        <p14:creationId xmlns:p14="http://schemas.microsoft.com/office/powerpoint/2010/main" val="1000496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9AE06C9-8C63-4AA0-B6AF-0E0644808EC5}" type="datetimeFigureOut">
              <a:rPr lang="en-GB" smtClean="0"/>
              <a:pPr/>
              <a:t>18/06/2014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7CEB9B-3C8F-4827-AD37-490FFB4F6935}" type="slidenum">
              <a:rPr lang="en-GB" smtClean="0"/>
              <a:pPr/>
              <a:t>‹#›</a:t>
            </a:fld>
            <a:endParaRPr lang="en-GB"/>
          </a:p>
        </p:txBody>
      </p:sp>
    </p:spTree>
    <p:extLst>
      <p:ext uri="{BB962C8B-B14F-4D97-AF65-F5344CB8AC3E}">
        <p14:creationId xmlns:p14="http://schemas.microsoft.com/office/powerpoint/2010/main" val="3891278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9AE06C9-8C63-4AA0-B6AF-0E0644808EC5}" type="datetimeFigureOut">
              <a:rPr lang="en-GB" smtClean="0"/>
              <a:pPr/>
              <a:t>18/06/2014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7CEB9B-3C8F-4827-AD37-490FFB4F6935}" type="slidenum">
              <a:rPr lang="en-GB" smtClean="0"/>
              <a:pPr/>
              <a:t>‹#›</a:t>
            </a:fld>
            <a:endParaRPr lang="en-GB"/>
          </a:p>
        </p:txBody>
      </p:sp>
    </p:spTree>
    <p:extLst>
      <p:ext uri="{BB962C8B-B14F-4D97-AF65-F5344CB8AC3E}">
        <p14:creationId xmlns:p14="http://schemas.microsoft.com/office/powerpoint/2010/main" val="3964331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AE06C9-8C63-4AA0-B6AF-0E0644808EC5}" type="datetimeFigureOut">
              <a:rPr lang="en-GB" smtClean="0"/>
              <a:pPr/>
              <a:t>18/06/2014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7CEB9B-3C8F-4827-AD37-490FFB4F6935}" type="slidenum">
              <a:rPr lang="en-GB" smtClean="0"/>
              <a:pPr/>
              <a:t>‹#›</a:t>
            </a:fld>
            <a:endParaRPr lang="en-GB"/>
          </a:p>
        </p:txBody>
      </p:sp>
    </p:spTree>
    <p:extLst>
      <p:ext uri="{BB962C8B-B14F-4D97-AF65-F5344CB8AC3E}">
        <p14:creationId xmlns:p14="http://schemas.microsoft.com/office/powerpoint/2010/main" val="1965487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AE06C9-8C63-4AA0-B6AF-0E0644808EC5}" type="datetimeFigureOut">
              <a:rPr lang="en-GB" smtClean="0"/>
              <a:pPr/>
              <a:t>18/06/2014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7CEB9B-3C8F-4827-AD37-490FFB4F6935}" type="slidenum">
              <a:rPr lang="en-GB" smtClean="0"/>
              <a:pPr/>
              <a:t>‹#›</a:t>
            </a:fld>
            <a:endParaRPr lang="en-GB"/>
          </a:p>
        </p:txBody>
      </p:sp>
    </p:spTree>
    <p:extLst>
      <p:ext uri="{BB962C8B-B14F-4D97-AF65-F5344CB8AC3E}">
        <p14:creationId xmlns:p14="http://schemas.microsoft.com/office/powerpoint/2010/main" val="431007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AE06C9-8C63-4AA0-B6AF-0E0644808EC5}" type="datetimeFigureOut">
              <a:rPr lang="en-GB" smtClean="0"/>
              <a:pPr/>
              <a:t>18/06/2014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7CEB9B-3C8F-4827-AD37-490FFB4F6935}" type="slidenum">
              <a:rPr lang="en-GB" smtClean="0"/>
              <a:pPr/>
              <a:t>‹#›</a:t>
            </a:fld>
            <a:endParaRPr lang="en-GB"/>
          </a:p>
        </p:txBody>
      </p:sp>
    </p:spTree>
    <p:extLst>
      <p:ext uri="{BB962C8B-B14F-4D97-AF65-F5344CB8AC3E}">
        <p14:creationId xmlns:p14="http://schemas.microsoft.com/office/powerpoint/2010/main" val="56204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AE06C9-8C63-4AA0-B6AF-0E0644808EC5}" type="datetimeFigureOut">
              <a:rPr lang="en-GB" smtClean="0"/>
              <a:pPr/>
              <a:t>18/06/2014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7CEB9B-3C8F-4827-AD37-490FFB4F6935}" type="slidenum">
              <a:rPr lang="en-GB" smtClean="0"/>
              <a:pPr/>
              <a:t>‹#›</a:t>
            </a:fld>
            <a:endParaRPr lang="en-GB"/>
          </a:p>
        </p:txBody>
      </p:sp>
    </p:spTree>
    <p:extLst>
      <p:ext uri="{BB962C8B-B14F-4D97-AF65-F5344CB8AC3E}">
        <p14:creationId xmlns:p14="http://schemas.microsoft.com/office/powerpoint/2010/main" val="571339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oanna.Duchesne@morleycollege.ac.uk"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www.nationalarchives.gov.uk/doc/open-government-licence/" TargetMode="Externa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www.youtube.com/watch?v=pJVvVSr8E2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bodyPr>
          <a:lstStyle/>
          <a:p>
            <a:r>
              <a:rPr lang="en-GB" dirty="0"/>
              <a:t/>
            </a:r>
            <a:br>
              <a:rPr lang="en-GB" dirty="0"/>
            </a:br>
            <a:endParaRPr lang="en-GB" dirty="0"/>
          </a:p>
        </p:txBody>
      </p:sp>
      <p:pic>
        <p:nvPicPr>
          <p:cNvPr id="4" name="Content Placeholder 3"/>
          <p:cNvPicPr>
            <a:picLocks noGrp="1" noChangeAspect="1"/>
          </p:cNvPicPr>
          <p:nvPr>
            <p:ph sz="half" idx="4294967295"/>
          </p:nvPr>
        </p:nvPicPr>
        <p:blipFill>
          <a:blip r:embed="rId2" cstate="print">
            <a:extLst>
              <a:ext uri="{28A0092B-C50C-407E-A947-70E740481C1C}">
                <a14:useLocalDpi xmlns:a14="http://schemas.microsoft.com/office/drawing/2010/main" val="0"/>
              </a:ext>
            </a:extLst>
          </a:blip>
          <a:stretch>
            <a:fillRect/>
          </a:stretch>
        </p:blipFill>
        <p:spPr>
          <a:xfrm>
            <a:off x="1619672" y="1052106"/>
            <a:ext cx="3152775" cy="3090862"/>
          </a:xfrm>
        </p:spPr>
      </p:pic>
      <p:sp>
        <p:nvSpPr>
          <p:cNvPr id="5" name="Content Placeholder 4"/>
          <p:cNvSpPr>
            <a:spLocks noGrp="1"/>
          </p:cNvSpPr>
          <p:nvPr>
            <p:ph sz="half" idx="4294967295"/>
          </p:nvPr>
        </p:nvSpPr>
        <p:spPr>
          <a:xfrm>
            <a:off x="971600" y="404664"/>
            <a:ext cx="7897577" cy="4968552"/>
          </a:xfrm>
        </p:spPr>
        <p:txBody>
          <a:bodyPr>
            <a:normAutofit fontScale="92500" lnSpcReduction="20000"/>
          </a:bodyPr>
          <a:lstStyle/>
          <a:p>
            <a:pPr marL="1828800" lvl="4" indent="0" algn="r">
              <a:buNone/>
            </a:pPr>
            <a:r>
              <a:rPr lang="en-GB" sz="3900" dirty="0" smtClean="0"/>
              <a:t>Pronunciation Workshop</a:t>
            </a:r>
          </a:p>
          <a:p>
            <a:pPr marL="1828800" lvl="4" indent="0" algn="r">
              <a:buNone/>
            </a:pPr>
            <a:r>
              <a:rPr lang="en-GB" sz="3900" dirty="0"/>
              <a:t>Course Code: EPR005A</a:t>
            </a:r>
            <a:endParaRPr lang="en-GB" sz="3900" dirty="0" smtClean="0"/>
          </a:p>
          <a:p>
            <a:pPr lvl="4" algn="r"/>
            <a:endParaRPr lang="en-GB" dirty="0"/>
          </a:p>
          <a:p>
            <a:endParaRPr lang="en-GB" dirty="0" smtClean="0">
              <a:hlinkClick r:id="rId3"/>
            </a:endParaRPr>
          </a:p>
          <a:p>
            <a:endParaRPr lang="en-GB" dirty="0">
              <a:hlinkClick r:id="rId3"/>
            </a:endParaRPr>
          </a:p>
          <a:p>
            <a:endParaRPr lang="en-GB" dirty="0" smtClean="0">
              <a:hlinkClick r:id="rId3"/>
            </a:endParaRPr>
          </a:p>
          <a:p>
            <a:endParaRPr lang="en-GB" dirty="0" smtClean="0">
              <a:hlinkClick r:id="rId3"/>
            </a:endParaRPr>
          </a:p>
          <a:p>
            <a:endParaRPr lang="en-GB" dirty="0">
              <a:hlinkClick r:id="rId3"/>
            </a:endParaRPr>
          </a:p>
          <a:p>
            <a:r>
              <a:rPr lang="en-GB" dirty="0" smtClean="0">
                <a:hlinkClick r:id="rId3"/>
              </a:rPr>
              <a:t>Joanna.Duchesne@morleycollege.ac.uk</a:t>
            </a:r>
            <a:endParaRPr lang="en-GB" dirty="0"/>
          </a:p>
          <a:p>
            <a:r>
              <a:rPr lang="en-GB" dirty="0"/>
              <a:t>8 January – 2 April 2014</a:t>
            </a:r>
          </a:p>
          <a:p>
            <a:endParaRPr lang="en-GB" dirty="0"/>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404664"/>
            <a:ext cx="9242426" cy="135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3"/>
          <p:cNvSpPr>
            <a:spLocks noChangeArrowheads="1"/>
          </p:cNvSpPr>
          <p:nvPr/>
        </p:nvSpPr>
        <p:spPr bwMode="auto">
          <a:xfrm>
            <a:off x="28952" y="6178269"/>
            <a:ext cx="745232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943100" algn="l"/>
                <a:tab pos="2636838" algn="ctr"/>
                <a:tab pos="5273675" algn="r"/>
              </a:tabLst>
              <a:defRPr>
                <a:solidFill>
                  <a:schemeClr val="tx1"/>
                </a:solidFill>
                <a:latin typeface="Arial" pitchFamily="34" charset="0"/>
                <a:cs typeface="Arial" pitchFamily="34" charset="0"/>
              </a:defRPr>
            </a:lvl1pPr>
            <a:lvl2pPr fontAlgn="base">
              <a:spcBef>
                <a:spcPct val="0"/>
              </a:spcBef>
              <a:spcAft>
                <a:spcPct val="0"/>
              </a:spcAft>
              <a:tabLst>
                <a:tab pos="1943100" algn="l"/>
                <a:tab pos="2636838" algn="ctr"/>
                <a:tab pos="5273675" algn="r"/>
              </a:tabLst>
              <a:defRPr>
                <a:solidFill>
                  <a:schemeClr val="tx1"/>
                </a:solidFill>
                <a:latin typeface="Arial" pitchFamily="34" charset="0"/>
                <a:cs typeface="Arial" pitchFamily="34" charset="0"/>
              </a:defRPr>
            </a:lvl2pPr>
            <a:lvl3pPr fontAlgn="base">
              <a:spcBef>
                <a:spcPct val="0"/>
              </a:spcBef>
              <a:spcAft>
                <a:spcPct val="0"/>
              </a:spcAft>
              <a:tabLst>
                <a:tab pos="1943100" algn="l"/>
                <a:tab pos="2636838" algn="ctr"/>
                <a:tab pos="5273675" algn="r"/>
              </a:tabLst>
              <a:defRPr>
                <a:solidFill>
                  <a:schemeClr val="tx1"/>
                </a:solidFill>
                <a:latin typeface="Arial" pitchFamily="34" charset="0"/>
                <a:cs typeface="Arial" pitchFamily="34" charset="0"/>
              </a:defRPr>
            </a:lvl3pPr>
            <a:lvl4pPr fontAlgn="base">
              <a:spcBef>
                <a:spcPct val="0"/>
              </a:spcBef>
              <a:spcAft>
                <a:spcPct val="0"/>
              </a:spcAft>
              <a:tabLst>
                <a:tab pos="1943100" algn="l"/>
                <a:tab pos="2636838" algn="ctr"/>
                <a:tab pos="5273675" algn="r"/>
              </a:tabLst>
              <a:defRPr>
                <a:solidFill>
                  <a:schemeClr val="tx1"/>
                </a:solidFill>
                <a:latin typeface="Arial" pitchFamily="34" charset="0"/>
                <a:cs typeface="Arial" pitchFamily="34" charset="0"/>
              </a:defRPr>
            </a:lvl4pPr>
            <a:lvl5pPr fontAlgn="base">
              <a:spcBef>
                <a:spcPct val="0"/>
              </a:spcBef>
              <a:spcAft>
                <a:spcPct val="0"/>
              </a:spcAft>
              <a:tabLst>
                <a:tab pos="1943100" algn="l"/>
                <a:tab pos="2636838" algn="ctr"/>
                <a:tab pos="5273675" algn="r"/>
              </a:tabLst>
              <a:defRPr>
                <a:solidFill>
                  <a:schemeClr val="tx1"/>
                </a:solidFill>
                <a:latin typeface="Arial" pitchFamily="34" charset="0"/>
                <a:cs typeface="Arial" pitchFamily="34" charset="0"/>
              </a:defRPr>
            </a:lvl5pPr>
            <a:lvl6pPr fontAlgn="base">
              <a:spcBef>
                <a:spcPct val="0"/>
              </a:spcBef>
              <a:spcAft>
                <a:spcPct val="0"/>
              </a:spcAft>
              <a:tabLst>
                <a:tab pos="1943100" algn="l"/>
                <a:tab pos="2636838" algn="ctr"/>
                <a:tab pos="5273675" algn="r"/>
              </a:tabLst>
              <a:defRPr>
                <a:solidFill>
                  <a:schemeClr val="tx1"/>
                </a:solidFill>
                <a:latin typeface="Arial" pitchFamily="34" charset="0"/>
                <a:cs typeface="Arial" pitchFamily="34" charset="0"/>
              </a:defRPr>
            </a:lvl6pPr>
            <a:lvl7pPr fontAlgn="base">
              <a:spcBef>
                <a:spcPct val="0"/>
              </a:spcBef>
              <a:spcAft>
                <a:spcPct val="0"/>
              </a:spcAft>
              <a:tabLst>
                <a:tab pos="1943100" algn="l"/>
                <a:tab pos="2636838" algn="ctr"/>
                <a:tab pos="5273675" algn="r"/>
              </a:tabLst>
              <a:defRPr>
                <a:solidFill>
                  <a:schemeClr val="tx1"/>
                </a:solidFill>
                <a:latin typeface="Arial" pitchFamily="34" charset="0"/>
                <a:cs typeface="Arial" pitchFamily="34" charset="0"/>
              </a:defRPr>
            </a:lvl7pPr>
            <a:lvl8pPr fontAlgn="base">
              <a:spcBef>
                <a:spcPct val="0"/>
              </a:spcBef>
              <a:spcAft>
                <a:spcPct val="0"/>
              </a:spcAft>
              <a:tabLst>
                <a:tab pos="1943100" algn="l"/>
                <a:tab pos="2636838" algn="ctr"/>
                <a:tab pos="5273675" algn="r"/>
              </a:tabLst>
              <a:defRPr>
                <a:solidFill>
                  <a:schemeClr val="tx1"/>
                </a:solidFill>
                <a:latin typeface="Arial" pitchFamily="34" charset="0"/>
                <a:cs typeface="Arial" pitchFamily="34" charset="0"/>
              </a:defRPr>
            </a:lvl8pPr>
            <a:lvl9pPr fontAlgn="base">
              <a:spcBef>
                <a:spcPct val="0"/>
              </a:spcBef>
              <a:spcAft>
                <a:spcPct val="0"/>
              </a:spcAft>
              <a:tabLst>
                <a:tab pos="1943100" algn="l"/>
                <a:tab pos="2636838" algn="ctr"/>
                <a:tab pos="5273675"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43100" algn="l"/>
                <a:tab pos="2636838" algn="ctr"/>
                <a:tab pos="5273675" algn="r"/>
              </a:tabLst>
            </a:pPr>
            <a:r>
              <a:rPr kumimoji="0" lang="en-GB" altLang="en-US" sz="8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The creation of this material by Morley College has been financed by the Skills Funding Agency Equality and Diversity Innovation Fund 2013/14.Copyright in this material </a:t>
            </a:r>
            <a:r>
              <a:rPr lang="en-GB" altLang="en-US" sz="700" dirty="0"/>
              <a:t> </a:t>
            </a:r>
            <a:r>
              <a:rPr lang="en-GB" altLang="en-US" sz="700" dirty="0" smtClean="0"/>
              <a:t>i</a:t>
            </a:r>
            <a:r>
              <a:rPr kumimoji="0" lang="en-GB" altLang="en-US" sz="8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s vested in the Crown but it is made freely available through an Open Government Licence. This licence enables you to use and adapt the material but you must attribute Morley College as the creator and include details of the licence. Full details of the licence are available at </a:t>
            </a:r>
            <a:r>
              <a:rPr kumimoji="0" lang="en-GB" altLang="en-US" sz="8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hlinkClick r:id="rId5"/>
              </a:rPr>
              <a:t>http://www.nationalarchives.gov.uk/doc/open-government-licence/</a:t>
            </a:r>
            <a:r>
              <a:rPr kumimoji="0" lang="en-GB" altLang="en-US" sz="8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GB" alt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43100" algn="l"/>
                <a:tab pos="2636838" algn="ctr"/>
                <a:tab pos="5273675" algn="r"/>
              </a:tabLst>
            </a:pP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08304" y="5544062"/>
            <a:ext cx="1609725" cy="126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54672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Are you surprised this is a new law in the UK? </a:t>
            </a:r>
          </a:p>
          <a:p>
            <a:pPr marL="0" indent="0">
              <a:buNone/>
            </a:pPr>
            <a:endParaRPr lang="en-GB" dirty="0"/>
          </a:p>
          <a:p>
            <a:r>
              <a:rPr lang="en-GB" dirty="0"/>
              <a:t>What is the situation in your country?</a:t>
            </a:r>
          </a:p>
          <a:p>
            <a:endParaRPr lang="en-GB" dirty="0"/>
          </a:p>
          <a:p>
            <a:r>
              <a:rPr lang="en-GB" dirty="0" smtClean="0"/>
              <a:t>Do you think same-sex weddings should be </a:t>
            </a:r>
            <a:r>
              <a:rPr lang="en-GB" dirty="0" smtClean="0"/>
              <a:t>allowed? </a:t>
            </a:r>
            <a:r>
              <a:rPr lang="en-GB" dirty="0"/>
              <a:t>Why? Why not?</a:t>
            </a:r>
          </a:p>
          <a:p>
            <a:endParaRPr lang="en-GB" dirty="0"/>
          </a:p>
        </p:txBody>
      </p:sp>
    </p:spTree>
    <p:extLst>
      <p:ext uri="{BB962C8B-B14F-4D97-AF65-F5344CB8AC3E}">
        <p14:creationId xmlns:p14="http://schemas.microsoft.com/office/powerpoint/2010/main" val="7314431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935969" y="1600200"/>
            <a:ext cx="3081062" cy="4525963"/>
          </a:xfrm>
        </p:spPr>
      </p:pic>
    </p:spTree>
    <p:extLst>
      <p:ext uri="{BB962C8B-B14F-4D97-AF65-F5344CB8AC3E}">
        <p14:creationId xmlns:p14="http://schemas.microsoft.com/office/powerpoint/2010/main" val="38243733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The Dalai Llama</a:t>
            </a:r>
          </a:p>
          <a:p>
            <a:r>
              <a:rPr lang="en-GB" dirty="0">
                <a:hlinkClick r:id="rId2"/>
              </a:rPr>
              <a:t>http://</a:t>
            </a:r>
            <a:r>
              <a:rPr lang="en-GB" dirty="0" smtClean="0">
                <a:hlinkClick r:id="rId2"/>
              </a:rPr>
              <a:t>www.youtube.com/watch?v=pJVvVSr8E2M</a:t>
            </a:r>
            <a:endParaRPr lang="en-GB" dirty="0" smtClean="0"/>
          </a:p>
          <a:p>
            <a:endParaRPr lang="en-GB" dirty="0"/>
          </a:p>
          <a:p>
            <a:r>
              <a:rPr lang="en-GB" dirty="0" smtClean="0"/>
              <a:t>France protests</a:t>
            </a:r>
          </a:p>
          <a:p>
            <a:r>
              <a:rPr lang="en-GB" dirty="0"/>
              <a:t>http://</a:t>
            </a:r>
            <a:r>
              <a:rPr lang="en-GB" dirty="0" smtClean="0"/>
              <a:t>www.youtube.com/watch?v=l2b6EB3WjJU</a:t>
            </a:r>
          </a:p>
          <a:p>
            <a:endParaRPr lang="en-GB" dirty="0"/>
          </a:p>
        </p:txBody>
      </p:sp>
    </p:spTree>
    <p:extLst>
      <p:ext uri="{BB962C8B-B14F-4D97-AF65-F5344CB8AC3E}">
        <p14:creationId xmlns:p14="http://schemas.microsoft.com/office/powerpoint/2010/main" val="3537544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Expressing opinion/discussing</a:t>
            </a:r>
            <a:endParaRPr lang="en-GB" dirty="0"/>
          </a:p>
        </p:txBody>
      </p:sp>
      <p:sp>
        <p:nvSpPr>
          <p:cNvPr id="3" name="Content Placeholder 2"/>
          <p:cNvSpPr>
            <a:spLocks noGrp="1"/>
          </p:cNvSpPr>
          <p:nvPr>
            <p:ph idx="1"/>
          </p:nvPr>
        </p:nvSpPr>
        <p:spPr/>
        <p:txBody>
          <a:bodyPr/>
          <a:lstStyle/>
          <a:p>
            <a:r>
              <a:rPr lang="en-GB" dirty="0" smtClean="0"/>
              <a:t>I think that</a:t>
            </a:r>
          </a:p>
          <a:p>
            <a:r>
              <a:rPr lang="en-GB" dirty="0" smtClean="0"/>
              <a:t>I feel that</a:t>
            </a:r>
          </a:p>
          <a:p>
            <a:r>
              <a:rPr lang="en-GB" dirty="0" smtClean="0"/>
              <a:t>My opinion is the same</a:t>
            </a:r>
          </a:p>
          <a:p>
            <a:r>
              <a:rPr lang="en-GB" dirty="0" smtClean="0"/>
              <a:t>What do you think?</a:t>
            </a:r>
          </a:p>
          <a:p>
            <a:r>
              <a:rPr lang="en-GB" dirty="0" smtClean="0"/>
              <a:t>I don’t agree with you</a:t>
            </a:r>
          </a:p>
          <a:p>
            <a:r>
              <a:rPr lang="en-GB" dirty="0" smtClean="0"/>
              <a:t>I agree entirely</a:t>
            </a:r>
          </a:p>
          <a:p>
            <a:r>
              <a:rPr lang="en-GB" dirty="0" smtClean="0"/>
              <a:t>I understand your point of view but</a:t>
            </a:r>
          </a:p>
          <a:p>
            <a:endParaRPr lang="en-GB" dirty="0"/>
          </a:p>
        </p:txBody>
      </p:sp>
    </p:spTree>
    <p:extLst>
      <p:ext uri="{BB962C8B-B14F-4D97-AF65-F5344CB8AC3E}">
        <p14:creationId xmlns:p14="http://schemas.microsoft.com/office/powerpoint/2010/main" val="6454185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You are going to take part in a TV debate.</a:t>
            </a:r>
          </a:p>
          <a:p>
            <a:endParaRPr lang="en-GB" dirty="0"/>
          </a:p>
          <a:p>
            <a:r>
              <a:rPr lang="en-GB" dirty="0" smtClean="0"/>
              <a:t>Your teacher will give you a role. Prepare your opinions about same-sex weddings, which will be allowed from 29 March</a:t>
            </a:r>
            <a:r>
              <a:rPr lang="en-GB" smtClean="0"/>
              <a:t>. </a:t>
            </a:r>
          </a:p>
          <a:p>
            <a:r>
              <a:rPr lang="en-GB" smtClean="0"/>
              <a:t>What </a:t>
            </a:r>
            <a:r>
              <a:rPr lang="en-GB" dirty="0" smtClean="0"/>
              <a:t>do you think about this? Why?</a:t>
            </a:r>
            <a:endParaRPr lang="en-GB"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943100" algn="l"/>
                <a:tab pos="2636838" algn="ctr"/>
                <a:tab pos="5273675" algn="r"/>
              </a:tabLst>
              <a:defRPr>
                <a:solidFill>
                  <a:schemeClr val="tx1"/>
                </a:solidFill>
                <a:latin typeface="Arial" pitchFamily="34" charset="0"/>
                <a:cs typeface="Arial" pitchFamily="34" charset="0"/>
              </a:defRPr>
            </a:lvl1pPr>
            <a:lvl2pPr fontAlgn="base">
              <a:spcBef>
                <a:spcPct val="0"/>
              </a:spcBef>
              <a:spcAft>
                <a:spcPct val="0"/>
              </a:spcAft>
              <a:tabLst>
                <a:tab pos="1943100" algn="l"/>
                <a:tab pos="2636838" algn="ctr"/>
                <a:tab pos="5273675" algn="r"/>
              </a:tabLst>
              <a:defRPr>
                <a:solidFill>
                  <a:schemeClr val="tx1"/>
                </a:solidFill>
                <a:latin typeface="Arial" pitchFamily="34" charset="0"/>
                <a:cs typeface="Arial" pitchFamily="34" charset="0"/>
              </a:defRPr>
            </a:lvl2pPr>
            <a:lvl3pPr fontAlgn="base">
              <a:spcBef>
                <a:spcPct val="0"/>
              </a:spcBef>
              <a:spcAft>
                <a:spcPct val="0"/>
              </a:spcAft>
              <a:tabLst>
                <a:tab pos="1943100" algn="l"/>
                <a:tab pos="2636838" algn="ctr"/>
                <a:tab pos="5273675" algn="r"/>
              </a:tabLst>
              <a:defRPr>
                <a:solidFill>
                  <a:schemeClr val="tx1"/>
                </a:solidFill>
                <a:latin typeface="Arial" pitchFamily="34" charset="0"/>
                <a:cs typeface="Arial" pitchFamily="34" charset="0"/>
              </a:defRPr>
            </a:lvl3pPr>
            <a:lvl4pPr fontAlgn="base">
              <a:spcBef>
                <a:spcPct val="0"/>
              </a:spcBef>
              <a:spcAft>
                <a:spcPct val="0"/>
              </a:spcAft>
              <a:tabLst>
                <a:tab pos="1943100" algn="l"/>
                <a:tab pos="2636838" algn="ctr"/>
                <a:tab pos="5273675" algn="r"/>
              </a:tabLst>
              <a:defRPr>
                <a:solidFill>
                  <a:schemeClr val="tx1"/>
                </a:solidFill>
                <a:latin typeface="Arial" pitchFamily="34" charset="0"/>
                <a:cs typeface="Arial" pitchFamily="34" charset="0"/>
              </a:defRPr>
            </a:lvl4pPr>
            <a:lvl5pPr fontAlgn="base">
              <a:spcBef>
                <a:spcPct val="0"/>
              </a:spcBef>
              <a:spcAft>
                <a:spcPct val="0"/>
              </a:spcAft>
              <a:tabLst>
                <a:tab pos="1943100" algn="l"/>
                <a:tab pos="2636838" algn="ctr"/>
                <a:tab pos="5273675" algn="r"/>
              </a:tabLst>
              <a:defRPr>
                <a:solidFill>
                  <a:schemeClr val="tx1"/>
                </a:solidFill>
                <a:latin typeface="Arial" pitchFamily="34" charset="0"/>
                <a:cs typeface="Arial" pitchFamily="34" charset="0"/>
              </a:defRPr>
            </a:lvl5pPr>
            <a:lvl6pPr fontAlgn="base">
              <a:spcBef>
                <a:spcPct val="0"/>
              </a:spcBef>
              <a:spcAft>
                <a:spcPct val="0"/>
              </a:spcAft>
              <a:tabLst>
                <a:tab pos="1943100" algn="l"/>
                <a:tab pos="2636838" algn="ctr"/>
                <a:tab pos="5273675" algn="r"/>
              </a:tabLst>
              <a:defRPr>
                <a:solidFill>
                  <a:schemeClr val="tx1"/>
                </a:solidFill>
                <a:latin typeface="Arial" pitchFamily="34" charset="0"/>
                <a:cs typeface="Arial" pitchFamily="34" charset="0"/>
              </a:defRPr>
            </a:lvl6pPr>
            <a:lvl7pPr fontAlgn="base">
              <a:spcBef>
                <a:spcPct val="0"/>
              </a:spcBef>
              <a:spcAft>
                <a:spcPct val="0"/>
              </a:spcAft>
              <a:tabLst>
                <a:tab pos="1943100" algn="l"/>
                <a:tab pos="2636838" algn="ctr"/>
                <a:tab pos="5273675" algn="r"/>
              </a:tabLst>
              <a:defRPr>
                <a:solidFill>
                  <a:schemeClr val="tx1"/>
                </a:solidFill>
                <a:latin typeface="Arial" pitchFamily="34" charset="0"/>
                <a:cs typeface="Arial" pitchFamily="34" charset="0"/>
              </a:defRPr>
            </a:lvl7pPr>
            <a:lvl8pPr fontAlgn="base">
              <a:spcBef>
                <a:spcPct val="0"/>
              </a:spcBef>
              <a:spcAft>
                <a:spcPct val="0"/>
              </a:spcAft>
              <a:tabLst>
                <a:tab pos="1943100" algn="l"/>
                <a:tab pos="2636838" algn="ctr"/>
                <a:tab pos="5273675" algn="r"/>
              </a:tabLst>
              <a:defRPr>
                <a:solidFill>
                  <a:schemeClr val="tx1"/>
                </a:solidFill>
                <a:latin typeface="Arial" pitchFamily="34" charset="0"/>
                <a:cs typeface="Arial" pitchFamily="34" charset="0"/>
              </a:defRPr>
            </a:lvl8pPr>
            <a:lvl9pPr fontAlgn="base">
              <a:spcBef>
                <a:spcPct val="0"/>
              </a:spcBef>
              <a:spcAft>
                <a:spcPct val="0"/>
              </a:spcAft>
              <a:tabLst>
                <a:tab pos="1943100" algn="l"/>
                <a:tab pos="2636838" algn="ctr"/>
                <a:tab pos="5273675"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43100" algn="l"/>
                <a:tab pos="2636838" algn="ctr"/>
                <a:tab pos="5273675" algn="r"/>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8051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By the end of this session we will </a:t>
            </a:r>
            <a:r>
              <a:rPr lang="en-GB" dirty="0" smtClean="0"/>
              <a:t>have:</a:t>
            </a:r>
            <a:endParaRPr lang="en-GB" dirty="0"/>
          </a:p>
        </p:txBody>
      </p:sp>
      <p:sp>
        <p:nvSpPr>
          <p:cNvPr id="3" name="Content Placeholder 2"/>
          <p:cNvSpPr>
            <a:spLocks noGrp="1"/>
          </p:cNvSpPr>
          <p:nvPr>
            <p:ph idx="1"/>
          </p:nvPr>
        </p:nvSpPr>
        <p:spPr/>
        <p:txBody>
          <a:bodyPr/>
          <a:lstStyle/>
          <a:p>
            <a:pPr marL="0" indent="0">
              <a:buNone/>
            </a:pPr>
            <a:endParaRPr lang="en-GB" dirty="0" smtClean="0"/>
          </a:p>
          <a:p>
            <a:r>
              <a:rPr lang="en-GB" dirty="0" smtClean="0"/>
              <a:t>Gone over the homework</a:t>
            </a:r>
          </a:p>
          <a:p>
            <a:r>
              <a:rPr lang="en-GB" dirty="0" smtClean="0"/>
              <a:t>Listened to presentations</a:t>
            </a:r>
          </a:p>
          <a:p>
            <a:r>
              <a:rPr lang="en-GB" dirty="0" smtClean="0"/>
              <a:t>Looked at /</a:t>
            </a:r>
            <a:r>
              <a:rPr lang="en-GB" dirty="0" err="1" smtClean="0"/>
              <a:t>ei</a:t>
            </a:r>
            <a:r>
              <a:rPr lang="en-GB" dirty="0" smtClean="0"/>
              <a:t>/ and /au/</a:t>
            </a:r>
          </a:p>
          <a:p>
            <a:r>
              <a:rPr lang="en-GB" dirty="0" smtClean="0"/>
              <a:t>Practised expressing opinions about same sex weddings</a:t>
            </a:r>
          </a:p>
          <a:p>
            <a:pPr marL="0" indent="0">
              <a:buNone/>
            </a:pPr>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682137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47750" y="1739106"/>
            <a:ext cx="2857500" cy="4248150"/>
          </a:xfrm>
        </p:spPr>
      </p:pic>
      <p:sp>
        <p:nvSpPr>
          <p:cNvPr id="6" name="Content Placeholder 5"/>
          <p:cNvSpPr>
            <a:spLocks noGrp="1"/>
          </p:cNvSpPr>
          <p:nvPr>
            <p:ph sz="half" idx="2"/>
          </p:nvPr>
        </p:nvSpPr>
        <p:spPr/>
        <p:txBody>
          <a:bodyPr/>
          <a:lstStyle/>
          <a:p>
            <a:r>
              <a:rPr lang="en-GB" dirty="0" smtClean="0"/>
              <a:t>Same-sex marriage</a:t>
            </a:r>
          </a:p>
          <a:p>
            <a:endParaRPr lang="en-GB" dirty="0"/>
          </a:p>
          <a:p>
            <a:endParaRPr lang="en-GB" dirty="0" smtClean="0"/>
          </a:p>
          <a:p>
            <a:r>
              <a:rPr lang="en-GB" dirty="0" smtClean="0"/>
              <a:t>Respect each other’s views</a:t>
            </a:r>
          </a:p>
          <a:p>
            <a:r>
              <a:rPr lang="en-GB" dirty="0" smtClean="0"/>
              <a:t>Listen</a:t>
            </a:r>
          </a:p>
          <a:p>
            <a:endParaRPr lang="en-GB" dirty="0"/>
          </a:p>
          <a:p>
            <a:r>
              <a:rPr lang="en-GB" dirty="0" smtClean="0"/>
              <a:t>Express your opinion</a:t>
            </a:r>
          </a:p>
          <a:p>
            <a:endParaRPr lang="en-GB" dirty="0"/>
          </a:p>
        </p:txBody>
      </p:sp>
    </p:spTree>
    <p:extLst>
      <p:ext uri="{BB962C8B-B14F-4D97-AF65-F5344CB8AC3E}">
        <p14:creationId xmlns:p14="http://schemas.microsoft.com/office/powerpoint/2010/main" val="288655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fade">
                                      <p:cBhvr>
                                        <p:cTn id="2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r>
              <a:rPr lang="en-GB" dirty="0" err="1"/>
              <a:t>eɪ</a:t>
            </a:r>
            <a:r>
              <a:rPr lang="en-GB" dirty="0" smtClean="0"/>
              <a:t>/</a:t>
            </a:r>
            <a:endParaRPr lang="en-GB" dirty="0"/>
          </a:p>
        </p:txBody>
      </p:sp>
      <p:sp>
        <p:nvSpPr>
          <p:cNvPr id="5" name="Content Placeholder 4"/>
          <p:cNvSpPr>
            <a:spLocks noGrp="1"/>
          </p:cNvSpPr>
          <p:nvPr>
            <p:ph idx="1"/>
          </p:nvPr>
        </p:nvSpPr>
        <p:spPr/>
        <p:txBody>
          <a:bodyPr/>
          <a:lstStyle/>
          <a:p>
            <a:endParaRPr lang="en-GB" dirty="0" smtClean="0"/>
          </a:p>
          <a:p>
            <a:r>
              <a:rPr lang="en-GB" dirty="0" smtClean="0"/>
              <a:t>gay</a:t>
            </a:r>
          </a:p>
          <a:p>
            <a:endParaRPr lang="en-GB" dirty="0" smtClean="0"/>
          </a:p>
          <a:p>
            <a:r>
              <a:rPr lang="en-GB" dirty="0" smtClean="0"/>
              <a:t>discrimination</a:t>
            </a:r>
          </a:p>
          <a:p>
            <a:endParaRPr lang="en-GB" dirty="0" smtClean="0"/>
          </a:p>
          <a:p>
            <a:r>
              <a:rPr lang="en-GB" dirty="0" smtClean="0"/>
              <a:t>legislation</a:t>
            </a:r>
            <a:endParaRPr lang="en-GB" dirty="0"/>
          </a:p>
        </p:txBody>
      </p:sp>
    </p:spTree>
    <p:extLst>
      <p:ext uri="{BB962C8B-B14F-4D97-AF65-F5344CB8AC3E}">
        <p14:creationId xmlns:p14="http://schemas.microsoft.com/office/powerpoint/2010/main" val="2422992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t>
            </a:r>
            <a:r>
              <a:rPr lang="en-GB" dirty="0" err="1" smtClean="0"/>
              <a:t>aʊ</a:t>
            </a:r>
            <a:r>
              <a:rPr lang="en-GB" dirty="0" smtClean="0"/>
              <a:t>/</a:t>
            </a:r>
            <a:endParaRPr lang="en-GB" dirty="0"/>
          </a:p>
        </p:txBody>
      </p:sp>
      <p:sp>
        <p:nvSpPr>
          <p:cNvPr id="3" name="Content Placeholder 2"/>
          <p:cNvSpPr>
            <a:spLocks noGrp="1"/>
          </p:cNvSpPr>
          <p:nvPr>
            <p:ph idx="1"/>
          </p:nvPr>
        </p:nvSpPr>
        <p:spPr/>
        <p:txBody>
          <a:bodyPr/>
          <a:lstStyle/>
          <a:p>
            <a:endParaRPr lang="en-GB" dirty="0" smtClean="0"/>
          </a:p>
          <a:p>
            <a:r>
              <a:rPr lang="en-GB" dirty="0" smtClean="0"/>
              <a:t>out</a:t>
            </a:r>
          </a:p>
          <a:p>
            <a:endParaRPr lang="en-GB" dirty="0"/>
          </a:p>
          <a:p>
            <a:r>
              <a:rPr lang="en-GB" dirty="0" smtClean="0"/>
              <a:t>proud</a:t>
            </a:r>
            <a:endParaRPr lang="en-GB" dirty="0"/>
          </a:p>
          <a:p>
            <a:r>
              <a:rPr lang="en-GB" dirty="0" smtClean="0"/>
              <a:t>Loud</a:t>
            </a:r>
          </a:p>
          <a:p>
            <a:endParaRPr lang="en-GB" dirty="0" smtClean="0"/>
          </a:p>
          <a:p>
            <a:r>
              <a:rPr lang="en-GB" dirty="0" smtClean="0"/>
              <a:t>outrageous</a:t>
            </a:r>
            <a:endParaRPr lang="en-GB" dirty="0"/>
          </a:p>
        </p:txBody>
      </p:sp>
    </p:spTree>
    <p:extLst>
      <p:ext uri="{BB962C8B-B14F-4D97-AF65-F5344CB8AC3E}">
        <p14:creationId xmlns:p14="http://schemas.microsoft.com/office/powerpoint/2010/main" val="2618273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smtClean="0"/>
          </a:p>
          <a:p>
            <a:r>
              <a:rPr lang="en-GB" dirty="0" smtClean="0"/>
              <a:t>out and proud</a:t>
            </a:r>
          </a:p>
          <a:p>
            <a:endParaRPr lang="en-GB" dirty="0"/>
          </a:p>
          <a:p>
            <a:r>
              <a:rPr lang="en-GB" dirty="0" smtClean="0"/>
              <a:t>Where do the words link?</a:t>
            </a:r>
          </a:p>
          <a:p>
            <a:r>
              <a:rPr lang="en-GB" dirty="0" smtClean="0"/>
              <a:t>Which sound disappears?</a:t>
            </a:r>
            <a:endParaRPr lang="en-GB" dirty="0"/>
          </a:p>
        </p:txBody>
      </p:sp>
    </p:spTree>
    <p:extLst>
      <p:ext uri="{BB962C8B-B14F-4D97-AF65-F5344CB8AC3E}">
        <p14:creationId xmlns:p14="http://schemas.microsoft.com/office/powerpoint/2010/main" val="2912202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LGBT					</a:t>
            </a:r>
            <a:r>
              <a:rPr lang="en-GB" dirty="0"/>
              <a:t>/ɪː</a:t>
            </a:r>
            <a:r>
              <a:rPr lang="en-GB" dirty="0" smtClean="0"/>
              <a:t>/</a:t>
            </a:r>
          </a:p>
          <a:p>
            <a:r>
              <a:rPr lang="en-GB" dirty="0" smtClean="0"/>
              <a:t>Wedding					</a:t>
            </a:r>
            <a:r>
              <a:rPr lang="en-GB" dirty="0"/>
              <a:t>/ɪ/</a:t>
            </a:r>
          </a:p>
        </p:txBody>
      </p:sp>
    </p:spTree>
    <p:extLst>
      <p:ext uri="{BB962C8B-B14F-4D97-AF65-F5344CB8AC3E}">
        <p14:creationId xmlns:p14="http://schemas.microsoft.com/office/powerpoint/2010/main" val="37498259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a:t/>
            </a:r>
            <a:br>
              <a:rPr lang="en-GB" dirty="0"/>
            </a:b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6632" y="-1251520"/>
            <a:ext cx="12601400" cy="9021941"/>
          </a:xfrm>
        </p:spPr>
      </p:pic>
    </p:spTree>
    <p:extLst>
      <p:ext uri="{BB962C8B-B14F-4D97-AF65-F5344CB8AC3E}">
        <p14:creationId xmlns:p14="http://schemas.microsoft.com/office/powerpoint/2010/main" val="4023176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smtClean="0"/>
          </a:p>
          <a:p>
            <a:r>
              <a:rPr lang="en-GB" dirty="0" smtClean="0"/>
              <a:t>Lynne Featherstone</a:t>
            </a:r>
          </a:p>
          <a:p>
            <a:r>
              <a:rPr lang="en-GB" dirty="0"/>
              <a:t>http://www.bbc.co.uk/news/uk-25321353</a:t>
            </a:r>
          </a:p>
          <a:p>
            <a:endParaRPr lang="en-GB" dirty="0" smtClean="0"/>
          </a:p>
          <a:p>
            <a:endParaRPr lang="en-GB" dirty="0" smtClean="0"/>
          </a:p>
          <a:p>
            <a:r>
              <a:rPr lang="en-GB" dirty="0"/>
              <a:t>http://www.youtube.com/watch?v=QUibQuMZdBU</a:t>
            </a:r>
          </a:p>
        </p:txBody>
      </p:sp>
    </p:spTree>
    <p:extLst>
      <p:ext uri="{BB962C8B-B14F-4D97-AF65-F5344CB8AC3E}">
        <p14:creationId xmlns:p14="http://schemas.microsoft.com/office/powerpoint/2010/main" val="21043680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ab08f894-8cb8-40fa-a726-0d49da763ddb">4V5Y477HXWV6-1067-715</_dlc_DocId>
    <_dlc_DocIdUrl xmlns="ab08f894-8cb8-40fa-a726-0d49da763ddb">
      <Url>https://emma.morleycollege.ac.uk/Departments/epe/_layouts/DocIdRedir.aspx?ID=4V5Y477HXWV6-1067-715</Url>
      <Description>4V5Y477HXWV6-1067-715</Description>
    </_dlc_DocIdUrl>
    <IconOverlay xmlns="http://schemas.microsoft.com/sharepoint/v4" xsi:nil="true"/>
    <Morley_x0020_Author xmlns="ab08f894-8cb8-40fa-a726-0d49da763ddb">
      <UserInfo>
        <DisplayName>Laila El-Metoui</DisplayName>
        <AccountId>951</AccountId>
        <AccountType/>
      </UserInfo>
    </Morley_x0020_Author>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College Document" ma:contentTypeID="0x0101000DBE45EFD74FC94299A39ECC85B36B7E007F5AF1D1404CAB45A8FAA062825CA284" ma:contentTypeVersion="8" ma:contentTypeDescription="" ma:contentTypeScope="" ma:versionID="bcd3b390ee18f5e81dd0bcc8429e8d46">
  <xsd:schema xmlns:xsd="http://www.w3.org/2001/XMLSchema" xmlns:xs="http://www.w3.org/2001/XMLSchema" xmlns:p="http://schemas.microsoft.com/office/2006/metadata/properties" xmlns:ns2="ab08f894-8cb8-40fa-a726-0d49da763ddb" xmlns:ns4="http://schemas.microsoft.com/sharepoint/v4" targetNamespace="http://schemas.microsoft.com/office/2006/metadata/properties" ma:root="true" ma:fieldsID="66cf7739cc2ccd84aebc81bcdbcf133c" ns2:_="" ns4:_="">
    <xsd:import namespace="ab08f894-8cb8-40fa-a726-0d49da763ddb"/>
    <xsd:import namespace="http://schemas.microsoft.com/sharepoint/v4"/>
    <xsd:element name="properties">
      <xsd:complexType>
        <xsd:sequence>
          <xsd:element name="documentManagement">
            <xsd:complexType>
              <xsd:all>
                <xsd:element ref="ns2:Morley_x0020_Author"/>
                <xsd:element ref="ns2:_dlc_DocId" minOccurs="0"/>
                <xsd:element ref="ns2:_dlc_DocIdUrl" minOccurs="0"/>
                <xsd:element ref="ns2: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08f894-8cb8-40fa-a726-0d49da763ddb" elementFormDefault="qualified">
    <xsd:import namespace="http://schemas.microsoft.com/office/2006/documentManagement/types"/>
    <xsd:import namespace="http://schemas.microsoft.com/office/infopath/2007/PartnerControls"/>
    <xsd:element name="Morley_x0020_Author" ma:index="8" ma:displayName="Morley Author" ma:list="UserInfo" ma:SharePointGroup="0" ma:internalName="Morley_x0020_Auth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3"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Document Title"/>
        <xsd:element ref="dc:subject" minOccurs="0" maxOccurs="1" ma:index="12"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E2FE90-61FF-4859-B781-1727A6ABC53D}"/>
</file>

<file path=customXml/itemProps2.xml><?xml version="1.0" encoding="utf-8"?>
<ds:datastoreItem xmlns:ds="http://schemas.openxmlformats.org/officeDocument/2006/customXml" ds:itemID="{3DB8EB77-EB01-4E73-86DF-80CD4537CAE1}"/>
</file>

<file path=customXml/itemProps3.xml><?xml version="1.0" encoding="utf-8"?>
<ds:datastoreItem xmlns:ds="http://schemas.openxmlformats.org/officeDocument/2006/customXml" ds:itemID="{3D167723-690F-40DB-9DAE-DD15D8D6EFD4}"/>
</file>

<file path=customXml/itemProps4.xml><?xml version="1.0" encoding="utf-8"?>
<ds:datastoreItem xmlns:ds="http://schemas.openxmlformats.org/officeDocument/2006/customXml" ds:itemID="{9A7B8CBB-717E-4A1D-81E3-439A842B7E48}"/>
</file>

<file path=docProps/app.xml><?xml version="1.0" encoding="utf-8"?>
<Properties xmlns="http://schemas.openxmlformats.org/officeDocument/2006/extended-properties" xmlns:vt="http://schemas.openxmlformats.org/officeDocument/2006/docPropsVTypes">
  <TotalTime>2570</TotalTime>
  <Words>292</Words>
  <Application>Microsoft Office PowerPoint</Application>
  <PresentationFormat>On-screen Show (4:3)</PresentationFormat>
  <Paragraphs>78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vt:lpstr>
      <vt:lpstr>By the end of this session we will have:</vt:lpstr>
      <vt:lpstr>PowerPoint Presentation</vt:lpstr>
      <vt:lpstr>/eɪ/</vt:lpstr>
      <vt:lpstr>/aʊ/</vt:lpstr>
      <vt:lpstr>PowerPoint Presentation</vt:lpstr>
      <vt:lpstr>PowerPoint Presentation</vt:lpstr>
      <vt:lpstr>  </vt:lpstr>
      <vt:lpstr>PowerPoint Presentation</vt:lpstr>
      <vt:lpstr>PowerPoint Presentation</vt:lpstr>
      <vt:lpstr>PowerPoint Presentation</vt:lpstr>
      <vt:lpstr>PowerPoint Presentation</vt:lpstr>
      <vt:lpstr>Expressing opinion/discussing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dc:creator>
  <cp:lastModifiedBy>Sara Burgess</cp:lastModifiedBy>
  <cp:revision>64</cp:revision>
  <dcterms:created xsi:type="dcterms:W3CDTF">2013-09-17T20:00:44Z</dcterms:created>
  <dcterms:modified xsi:type="dcterms:W3CDTF">2014-06-18T13:03:04Z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2f51d8ba-b0b7-42a9-ab24-293de78dfb94</vt:lpwstr>
  </property>
  <property fmtid="{D5CDD505-2E9C-101B-9397-08002B2CF9AE}" pid="3" name="ContentTypeId">
    <vt:lpwstr>0x0101000DBE45EFD74FC94299A39ECC85B36B7E007F5AF1D1404CAB45A8FAA062825CA284</vt:lpwstr>
  </property>
</Properties>
</file>